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601200" cy="12801600" type="A3"/>
  <p:notesSz cx="6858000" cy="9144000"/>
  <p:defaultTextStyle>
    <a:defPPr>
      <a:defRPr lang="fa-IR"/>
    </a:defPPr>
    <a:lvl1pPr marL="0" algn="r" defTabSz="1280160" rtl="1" eaLnBrk="1" latinLnBrk="0" hangingPunct="1">
      <a:defRPr sz="2500" kern="1200">
        <a:solidFill>
          <a:schemeClr val="tx1"/>
        </a:solidFill>
        <a:latin typeface="+mn-lt"/>
        <a:ea typeface="+mn-ea"/>
        <a:cs typeface="+mn-cs"/>
      </a:defRPr>
    </a:lvl1pPr>
    <a:lvl2pPr marL="640080" algn="r" defTabSz="1280160" rtl="1" eaLnBrk="1" latinLnBrk="0" hangingPunct="1">
      <a:defRPr sz="2500" kern="1200">
        <a:solidFill>
          <a:schemeClr val="tx1"/>
        </a:solidFill>
        <a:latin typeface="+mn-lt"/>
        <a:ea typeface="+mn-ea"/>
        <a:cs typeface="+mn-cs"/>
      </a:defRPr>
    </a:lvl2pPr>
    <a:lvl3pPr marL="1280160" algn="r" defTabSz="1280160" rtl="1" eaLnBrk="1" latinLnBrk="0" hangingPunct="1">
      <a:defRPr sz="2500" kern="1200">
        <a:solidFill>
          <a:schemeClr val="tx1"/>
        </a:solidFill>
        <a:latin typeface="+mn-lt"/>
        <a:ea typeface="+mn-ea"/>
        <a:cs typeface="+mn-cs"/>
      </a:defRPr>
    </a:lvl3pPr>
    <a:lvl4pPr marL="1920240" algn="r" defTabSz="1280160" rtl="1" eaLnBrk="1" latinLnBrk="0" hangingPunct="1">
      <a:defRPr sz="2500" kern="1200">
        <a:solidFill>
          <a:schemeClr val="tx1"/>
        </a:solidFill>
        <a:latin typeface="+mn-lt"/>
        <a:ea typeface="+mn-ea"/>
        <a:cs typeface="+mn-cs"/>
      </a:defRPr>
    </a:lvl4pPr>
    <a:lvl5pPr marL="2560320" algn="r" defTabSz="1280160" rtl="1" eaLnBrk="1" latinLnBrk="0" hangingPunct="1">
      <a:defRPr sz="2500" kern="1200">
        <a:solidFill>
          <a:schemeClr val="tx1"/>
        </a:solidFill>
        <a:latin typeface="+mn-lt"/>
        <a:ea typeface="+mn-ea"/>
        <a:cs typeface="+mn-cs"/>
      </a:defRPr>
    </a:lvl5pPr>
    <a:lvl6pPr marL="3200400" algn="r" defTabSz="1280160" rtl="1" eaLnBrk="1" latinLnBrk="0" hangingPunct="1">
      <a:defRPr sz="2500" kern="1200">
        <a:solidFill>
          <a:schemeClr val="tx1"/>
        </a:solidFill>
        <a:latin typeface="+mn-lt"/>
        <a:ea typeface="+mn-ea"/>
        <a:cs typeface="+mn-cs"/>
      </a:defRPr>
    </a:lvl6pPr>
    <a:lvl7pPr marL="3840480" algn="r" defTabSz="1280160" rtl="1" eaLnBrk="1" latinLnBrk="0" hangingPunct="1">
      <a:defRPr sz="2500" kern="1200">
        <a:solidFill>
          <a:schemeClr val="tx1"/>
        </a:solidFill>
        <a:latin typeface="+mn-lt"/>
        <a:ea typeface="+mn-ea"/>
        <a:cs typeface="+mn-cs"/>
      </a:defRPr>
    </a:lvl7pPr>
    <a:lvl8pPr marL="4480560" algn="r" defTabSz="1280160" rtl="1" eaLnBrk="1" latinLnBrk="0" hangingPunct="1">
      <a:defRPr sz="2500" kern="1200">
        <a:solidFill>
          <a:schemeClr val="tx1"/>
        </a:solidFill>
        <a:latin typeface="+mn-lt"/>
        <a:ea typeface="+mn-ea"/>
        <a:cs typeface="+mn-cs"/>
      </a:defRPr>
    </a:lvl8pPr>
    <a:lvl9pPr marL="5120640" algn="r" defTabSz="1280160" rtl="1"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2486" y="58"/>
      </p:cViewPr>
      <p:guideLst>
        <p:guide orient="horz" pos="4032"/>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3976796"/>
            <a:ext cx="8161020" cy="2744046"/>
          </a:xfrm>
        </p:spPr>
        <p:txBody>
          <a:bodyPr/>
          <a:lstStyle/>
          <a:p>
            <a:r>
              <a:rPr lang="en-US"/>
              <a:t>Click to edit Master title style</a:t>
            </a:r>
            <a:endParaRPr lang="fa-IR"/>
          </a:p>
        </p:txBody>
      </p:sp>
      <p:sp>
        <p:nvSpPr>
          <p:cNvPr id="3" name="Subtitle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en-US"/>
              <a:t>Click to edit Master subtitle style</a:t>
            </a:r>
            <a:endParaRPr lang="fa-IR"/>
          </a:p>
        </p:txBody>
      </p:sp>
      <p:sp>
        <p:nvSpPr>
          <p:cNvPr id="4" name="Date Placeholder 3"/>
          <p:cNvSpPr>
            <a:spLocks noGrp="1"/>
          </p:cNvSpPr>
          <p:nvPr>
            <p:ph type="dt" sz="half" idx="10"/>
          </p:nvPr>
        </p:nvSpPr>
        <p:spPr/>
        <p:txBody>
          <a:bodyPr/>
          <a:lstStyle/>
          <a:p>
            <a:fld id="{CC78EB83-9349-426F-B126-78A4711E16C2}" type="datetimeFigureOut">
              <a:rPr lang="fa-IR" smtClean="0"/>
              <a:t>27/09/1443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3475830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CC78EB83-9349-426F-B126-78A4711E16C2}" type="datetimeFigureOut">
              <a:rPr lang="fa-IR" smtClean="0"/>
              <a:t>27/09/1443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1958495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0870" y="512660"/>
            <a:ext cx="2160270" cy="10922846"/>
          </a:xfrm>
        </p:spPr>
        <p:txBody>
          <a:bodyPr vert="eaVert"/>
          <a:lstStyle/>
          <a:p>
            <a:r>
              <a:rPr lang="en-US"/>
              <a:t>Click to edit Master title style</a:t>
            </a:r>
            <a:endParaRPr lang="fa-IR"/>
          </a:p>
        </p:txBody>
      </p:sp>
      <p:sp>
        <p:nvSpPr>
          <p:cNvPr id="3" name="Vertical Text Placeholder 2"/>
          <p:cNvSpPr>
            <a:spLocks noGrp="1"/>
          </p:cNvSpPr>
          <p:nvPr>
            <p:ph type="body" orient="vert" idx="1"/>
          </p:nvPr>
        </p:nvSpPr>
        <p:spPr>
          <a:xfrm>
            <a:off x="480060" y="512660"/>
            <a:ext cx="6320790" cy="1092284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CC78EB83-9349-426F-B126-78A4711E16C2}" type="datetimeFigureOut">
              <a:rPr lang="fa-IR" smtClean="0"/>
              <a:t>27/09/1443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4260861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CC78EB83-9349-426F-B126-78A4711E16C2}" type="datetimeFigureOut">
              <a:rPr lang="fa-IR" smtClean="0"/>
              <a:t>27/09/1443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4125898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429" y="8226214"/>
            <a:ext cx="8161020" cy="2542540"/>
          </a:xfrm>
        </p:spPr>
        <p:txBody>
          <a:bodyPr anchor="t"/>
          <a:lstStyle>
            <a:lvl1pPr algn="r">
              <a:defRPr sz="5600" b="1" cap="all"/>
            </a:lvl1pPr>
          </a:lstStyle>
          <a:p>
            <a:r>
              <a:rPr lang="en-US"/>
              <a:t>Click to edit Master title style</a:t>
            </a:r>
            <a:endParaRPr lang="fa-IR"/>
          </a:p>
        </p:txBody>
      </p:sp>
      <p:sp>
        <p:nvSpPr>
          <p:cNvPr id="3" name="Text Placeholder 2"/>
          <p:cNvSpPr>
            <a:spLocks noGrp="1"/>
          </p:cNvSpPr>
          <p:nvPr>
            <p:ph type="body" idx="1"/>
          </p:nvPr>
        </p:nvSpPr>
        <p:spPr>
          <a:xfrm>
            <a:off x="758429" y="5425866"/>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78EB83-9349-426F-B126-78A4711E16C2}" type="datetimeFigureOut">
              <a:rPr lang="fa-IR" smtClean="0"/>
              <a:t>27/09/1443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2484079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Content Placeholder 2"/>
          <p:cNvSpPr>
            <a:spLocks noGrp="1"/>
          </p:cNvSpPr>
          <p:nvPr>
            <p:ph sz="half" idx="1"/>
          </p:nvPr>
        </p:nvSpPr>
        <p:spPr>
          <a:xfrm>
            <a:off x="480060" y="2987042"/>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p:cNvSpPr>
            <a:spLocks noGrp="1"/>
          </p:cNvSpPr>
          <p:nvPr>
            <p:ph sz="half" idx="2"/>
          </p:nvPr>
        </p:nvSpPr>
        <p:spPr>
          <a:xfrm>
            <a:off x="4880610" y="2987042"/>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4"/>
          <p:cNvSpPr>
            <a:spLocks noGrp="1"/>
          </p:cNvSpPr>
          <p:nvPr>
            <p:ph type="dt" sz="half" idx="10"/>
          </p:nvPr>
        </p:nvSpPr>
        <p:spPr/>
        <p:txBody>
          <a:bodyPr/>
          <a:lstStyle/>
          <a:p>
            <a:fld id="{CC78EB83-9349-426F-B126-78A4711E16C2}" type="datetimeFigureOut">
              <a:rPr lang="fa-IR" smtClean="0"/>
              <a:t>27/09/1443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982909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fa-IR"/>
          </a:p>
        </p:txBody>
      </p:sp>
      <p:sp>
        <p:nvSpPr>
          <p:cNvPr id="3" name="Text Placeholder 2"/>
          <p:cNvSpPr>
            <a:spLocks noGrp="1"/>
          </p:cNvSpPr>
          <p:nvPr>
            <p:ph type="body" idx="1"/>
          </p:nvPr>
        </p:nvSpPr>
        <p:spPr>
          <a:xfrm>
            <a:off x="480061"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a:t>Click to edit Master text styles</a:t>
            </a:r>
          </a:p>
        </p:txBody>
      </p:sp>
      <p:sp>
        <p:nvSpPr>
          <p:cNvPr id="4" name="Content Placeholder 3"/>
          <p:cNvSpPr>
            <a:spLocks noGrp="1"/>
          </p:cNvSpPr>
          <p:nvPr>
            <p:ph sz="half" idx="2"/>
          </p:nvPr>
        </p:nvSpPr>
        <p:spPr>
          <a:xfrm>
            <a:off x="480061"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Text Placeholder 4"/>
          <p:cNvSpPr>
            <a:spLocks noGrp="1"/>
          </p:cNvSpPr>
          <p:nvPr>
            <p:ph type="body" sz="quarter" idx="3"/>
          </p:nvPr>
        </p:nvSpPr>
        <p:spPr>
          <a:xfrm>
            <a:off x="4877278" y="2865544"/>
            <a:ext cx="4243863"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a:t>Click to edit Master text styles</a:t>
            </a:r>
          </a:p>
        </p:txBody>
      </p:sp>
      <p:sp>
        <p:nvSpPr>
          <p:cNvPr id="6" name="Content Placeholder 5"/>
          <p:cNvSpPr>
            <a:spLocks noGrp="1"/>
          </p:cNvSpPr>
          <p:nvPr>
            <p:ph sz="quarter" idx="4"/>
          </p:nvPr>
        </p:nvSpPr>
        <p:spPr>
          <a:xfrm>
            <a:off x="4877278" y="4059766"/>
            <a:ext cx="4243863"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7" name="Date Placeholder 6"/>
          <p:cNvSpPr>
            <a:spLocks noGrp="1"/>
          </p:cNvSpPr>
          <p:nvPr>
            <p:ph type="dt" sz="half" idx="10"/>
          </p:nvPr>
        </p:nvSpPr>
        <p:spPr/>
        <p:txBody>
          <a:bodyPr/>
          <a:lstStyle/>
          <a:p>
            <a:fld id="{CC78EB83-9349-426F-B126-78A4711E16C2}" type="datetimeFigureOut">
              <a:rPr lang="fa-IR" smtClean="0"/>
              <a:t>27/09/1443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93531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Date Placeholder 2"/>
          <p:cNvSpPr>
            <a:spLocks noGrp="1"/>
          </p:cNvSpPr>
          <p:nvPr>
            <p:ph type="dt" sz="half" idx="10"/>
          </p:nvPr>
        </p:nvSpPr>
        <p:spPr/>
        <p:txBody>
          <a:bodyPr/>
          <a:lstStyle/>
          <a:p>
            <a:fld id="{CC78EB83-9349-426F-B126-78A4711E16C2}" type="datetimeFigureOut">
              <a:rPr lang="fa-IR" smtClean="0"/>
              <a:t>27/09/1443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1194302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78EB83-9349-426F-B126-78A4711E16C2}" type="datetimeFigureOut">
              <a:rPr lang="fa-IR" smtClean="0"/>
              <a:t>27/09/1443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2713572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061" y="509694"/>
            <a:ext cx="3158729" cy="2169160"/>
          </a:xfrm>
        </p:spPr>
        <p:txBody>
          <a:bodyPr anchor="b"/>
          <a:lstStyle>
            <a:lvl1pPr algn="r">
              <a:defRPr sz="2800" b="1"/>
            </a:lvl1pPr>
          </a:lstStyle>
          <a:p>
            <a:r>
              <a:rPr lang="en-US"/>
              <a:t>Click to edit Master title style</a:t>
            </a:r>
            <a:endParaRPr lang="fa-IR"/>
          </a:p>
        </p:txBody>
      </p:sp>
      <p:sp>
        <p:nvSpPr>
          <p:cNvPr id="3" name="Content Placeholder 2"/>
          <p:cNvSpPr>
            <a:spLocks noGrp="1"/>
          </p:cNvSpPr>
          <p:nvPr>
            <p:ph idx="1"/>
          </p:nvPr>
        </p:nvSpPr>
        <p:spPr>
          <a:xfrm>
            <a:off x="3753803" y="509695"/>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Text Placeholder 3"/>
          <p:cNvSpPr>
            <a:spLocks noGrp="1"/>
          </p:cNvSpPr>
          <p:nvPr>
            <p:ph type="body" sz="half" idx="2"/>
          </p:nvPr>
        </p:nvSpPr>
        <p:spPr>
          <a:xfrm>
            <a:off x="480061" y="2678855"/>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CC78EB83-9349-426F-B126-78A4711E16C2}" type="datetimeFigureOut">
              <a:rPr lang="fa-IR" smtClean="0"/>
              <a:t>27/09/1443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1292896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902" y="8961121"/>
            <a:ext cx="5760720" cy="1057911"/>
          </a:xfrm>
        </p:spPr>
        <p:txBody>
          <a:bodyPr anchor="b"/>
          <a:lstStyle>
            <a:lvl1pPr algn="r">
              <a:defRPr sz="2800" b="1"/>
            </a:lvl1pPr>
          </a:lstStyle>
          <a:p>
            <a:r>
              <a:rPr lang="en-US"/>
              <a:t>Click to edit Master title style</a:t>
            </a:r>
            <a:endParaRPr lang="fa-IR"/>
          </a:p>
        </p:txBody>
      </p:sp>
      <p:sp>
        <p:nvSpPr>
          <p:cNvPr id="3" name="Picture Placeholder 2"/>
          <p:cNvSpPr>
            <a:spLocks noGrp="1"/>
          </p:cNvSpPr>
          <p:nvPr>
            <p:ph type="pic" idx="1"/>
          </p:nvPr>
        </p:nvSpPr>
        <p:spPr>
          <a:xfrm>
            <a:off x="1881902" y="1143846"/>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lang="fa-IR"/>
          </a:p>
        </p:txBody>
      </p:sp>
      <p:sp>
        <p:nvSpPr>
          <p:cNvPr id="4" name="Text Placeholder 3"/>
          <p:cNvSpPr>
            <a:spLocks noGrp="1"/>
          </p:cNvSpPr>
          <p:nvPr>
            <p:ph type="body" sz="half" idx="2"/>
          </p:nvPr>
        </p:nvSpPr>
        <p:spPr>
          <a:xfrm>
            <a:off x="1881902" y="10019032"/>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CC78EB83-9349-426F-B126-78A4711E16C2}" type="datetimeFigureOut">
              <a:rPr lang="fa-IR" smtClean="0"/>
              <a:t>27/09/1443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895333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0060" y="512658"/>
            <a:ext cx="8641080" cy="2133600"/>
          </a:xfrm>
          <a:prstGeom prst="rect">
            <a:avLst/>
          </a:prstGeom>
        </p:spPr>
        <p:txBody>
          <a:bodyPr vert="horz" lIns="128016" tIns="64008" rIns="128016" bIns="64008" rtlCol="1" anchor="ctr">
            <a:normAutofit/>
          </a:bodyPr>
          <a:lstStyle/>
          <a:p>
            <a:r>
              <a:rPr lang="en-US"/>
              <a:t>Click to edit Master title style</a:t>
            </a:r>
            <a:endParaRPr lang="fa-IR"/>
          </a:p>
        </p:txBody>
      </p:sp>
      <p:sp>
        <p:nvSpPr>
          <p:cNvPr id="3" name="Text Placeholder 2"/>
          <p:cNvSpPr>
            <a:spLocks noGrp="1"/>
          </p:cNvSpPr>
          <p:nvPr>
            <p:ph type="body" idx="1"/>
          </p:nvPr>
        </p:nvSpPr>
        <p:spPr>
          <a:xfrm>
            <a:off x="480060" y="2987042"/>
            <a:ext cx="8641080" cy="8448464"/>
          </a:xfrm>
          <a:prstGeom prst="rect">
            <a:avLst/>
          </a:prstGeom>
        </p:spPr>
        <p:txBody>
          <a:bodyPr vert="horz" lIns="128016" tIns="64008" rIns="128016" bIns="64008"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2"/>
          </p:nvPr>
        </p:nvSpPr>
        <p:spPr>
          <a:xfrm>
            <a:off x="6880860" y="11865188"/>
            <a:ext cx="2240280" cy="681566"/>
          </a:xfrm>
          <a:prstGeom prst="rect">
            <a:avLst/>
          </a:prstGeom>
        </p:spPr>
        <p:txBody>
          <a:bodyPr vert="horz" lIns="128016" tIns="64008" rIns="128016" bIns="64008" rtlCol="1" anchor="ctr"/>
          <a:lstStyle>
            <a:lvl1pPr algn="r">
              <a:defRPr sz="1700">
                <a:solidFill>
                  <a:schemeClr val="tx1">
                    <a:tint val="75000"/>
                  </a:schemeClr>
                </a:solidFill>
              </a:defRPr>
            </a:lvl1pPr>
          </a:lstStyle>
          <a:p>
            <a:fld id="{CC78EB83-9349-426F-B126-78A4711E16C2}" type="datetimeFigureOut">
              <a:rPr lang="fa-IR" smtClean="0"/>
              <a:t>27/09/1443</a:t>
            </a:fld>
            <a:endParaRPr lang="fa-IR"/>
          </a:p>
        </p:txBody>
      </p:sp>
      <p:sp>
        <p:nvSpPr>
          <p:cNvPr id="5" name="Footer Placeholder 4"/>
          <p:cNvSpPr>
            <a:spLocks noGrp="1"/>
          </p:cNvSpPr>
          <p:nvPr>
            <p:ph type="ftr" sz="quarter" idx="3"/>
          </p:nvPr>
        </p:nvSpPr>
        <p:spPr>
          <a:xfrm>
            <a:off x="3280410" y="11865188"/>
            <a:ext cx="3040380" cy="681566"/>
          </a:xfrm>
          <a:prstGeom prst="rect">
            <a:avLst/>
          </a:prstGeom>
        </p:spPr>
        <p:txBody>
          <a:bodyPr vert="horz" lIns="128016" tIns="64008" rIns="128016" bIns="64008" rtlCol="1" anchor="ctr"/>
          <a:lstStyle>
            <a:lvl1pPr algn="ctr">
              <a:defRPr sz="17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80060" y="11865188"/>
            <a:ext cx="2240280" cy="681566"/>
          </a:xfrm>
          <a:prstGeom prst="rect">
            <a:avLst/>
          </a:prstGeom>
        </p:spPr>
        <p:txBody>
          <a:bodyPr vert="horz" lIns="128016" tIns="64008" rIns="128016" bIns="64008" rtlCol="1" anchor="ctr"/>
          <a:lstStyle>
            <a:lvl1pPr algn="l">
              <a:defRPr sz="1700">
                <a:solidFill>
                  <a:schemeClr val="tx1">
                    <a:tint val="75000"/>
                  </a:schemeClr>
                </a:solidFill>
              </a:defRPr>
            </a:lvl1pPr>
          </a:lstStyle>
          <a:p>
            <a:fld id="{C661BD65-5E96-47CC-AC99-5B46D4CBC2AC}" type="slidenum">
              <a:rPr lang="fa-IR" smtClean="0"/>
              <a:t>‹#›</a:t>
            </a:fld>
            <a:endParaRPr lang="fa-IR"/>
          </a:p>
        </p:txBody>
      </p:sp>
    </p:spTree>
    <p:extLst>
      <p:ext uri="{BB962C8B-B14F-4D97-AF65-F5344CB8AC3E}">
        <p14:creationId xmlns:p14="http://schemas.microsoft.com/office/powerpoint/2010/main" val="4245681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1" eaLnBrk="1" latinLnBrk="0" hangingPunct="1">
        <a:spcBef>
          <a:spcPct val="0"/>
        </a:spcBef>
        <a:buNone/>
        <a:defRPr sz="6200" kern="1200">
          <a:solidFill>
            <a:schemeClr val="tx1"/>
          </a:solidFill>
          <a:latin typeface="+mj-lt"/>
          <a:ea typeface="+mj-ea"/>
          <a:cs typeface="+mj-cs"/>
        </a:defRPr>
      </a:lvl1pPr>
    </p:titleStyle>
    <p:bodyStyle>
      <a:lvl1pPr marL="480060" indent="-480060" algn="r" defTabSz="1280160" rtl="1"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1pPr>
      <a:lvl2pPr marL="1040130" indent="-400050" algn="r" defTabSz="1280160" rtl="1" eaLnBrk="1" latinLnBrk="0" hangingPunct="1">
        <a:spcBef>
          <a:spcPct val="20000"/>
        </a:spcBef>
        <a:buFont typeface="Arial" panose="020B0604020202020204" pitchFamily="34" charset="0"/>
        <a:buChar char="–"/>
        <a:defRPr sz="3900" kern="1200">
          <a:solidFill>
            <a:schemeClr val="tx1"/>
          </a:solidFill>
          <a:latin typeface="+mn-lt"/>
          <a:ea typeface="+mn-ea"/>
          <a:cs typeface="+mn-cs"/>
        </a:defRPr>
      </a:lvl2pPr>
      <a:lvl3pPr marL="1600200" indent="-320040" algn="r" defTabSz="1280160" rtl="1"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3pPr>
      <a:lvl4pPr marL="2240280" indent="-320040" algn="r" defTabSz="128016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4pPr>
      <a:lvl5pPr marL="2880360" indent="-320040" algn="r" defTabSz="128016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5pPr>
      <a:lvl6pPr marL="3520440" indent="-320040" algn="r" defTabSz="128016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6pPr>
      <a:lvl7pPr marL="4160520" indent="-320040" algn="r" defTabSz="128016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7pPr>
      <a:lvl8pPr marL="4800600" indent="-320040" algn="r" defTabSz="128016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8pPr>
      <a:lvl9pPr marL="5440680" indent="-320040" algn="r" defTabSz="128016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9pPr>
    </p:bodyStyle>
    <p:otherStyle>
      <a:defPPr>
        <a:defRPr lang="fa-IR"/>
      </a:defPPr>
      <a:lvl1pPr marL="0" algn="r" defTabSz="1280160" rtl="1" eaLnBrk="1" latinLnBrk="0" hangingPunct="1">
        <a:defRPr sz="2500" kern="1200">
          <a:solidFill>
            <a:schemeClr val="tx1"/>
          </a:solidFill>
          <a:latin typeface="+mn-lt"/>
          <a:ea typeface="+mn-ea"/>
          <a:cs typeface="+mn-cs"/>
        </a:defRPr>
      </a:lvl1pPr>
      <a:lvl2pPr marL="640080" algn="r" defTabSz="1280160" rtl="1" eaLnBrk="1" latinLnBrk="0" hangingPunct="1">
        <a:defRPr sz="2500" kern="1200">
          <a:solidFill>
            <a:schemeClr val="tx1"/>
          </a:solidFill>
          <a:latin typeface="+mn-lt"/>
          <a:ea typeface="+mn-ea"/>
          <a:cs typeface="+mn-cs"/>
        </a:defRPr>
      </a:lvl2pPr>
      <a:lvl3pPr marL="1280160" algn="r" defTabSz="1280160" rtl="1" eaLnBrk="1" latinLnBrk="0" hangingPunct="1">
        <a:defRPr sz="2500" kern="1200">
          <a:solidFill>
            <a:schemeClr val="tx1"/>
          </a:solidFill>
          <a:latin typeface="+mn-lt"/>
          <a:ea typeface="+mn-ea"/>
          <a:cs typeface="+mn-cs"/>
        </a:defRPr>
      </a:lvl3pPr>
      <a:lvl4pPr marL="1920240" algn="r" defTabSz="1280160" rtl="1" eaLnBrk="1" latinLnBrk="0" hangingPunct="1">
        <a:defRPr sz="2500" kern="1200">
          <a:solidFill>
            <a:schemeClr val="tx1"/>
          </a:solidFill>
          <a:latin typeface="+mn-lt"/>
          <a:ea typeface="+mn-ea"/>
          <a:cs typeface="+mn-cs"/>
        </a:defRPr>
      </a:lvl4pPr>
      <a:lvl5pPr marL="2560320" algn="r" defTabSz="1280160" rtl="1" eaLnBrk="1" latinLnBrk="0" hangingPunct="1">
        <a:defRPr sz="2500" kern="1200">
          <a:solidFill>
            <a:schemeClr val="tx1"/>
          </a:solidFill>
          <a:latin typeface="+mn-lt"/>
          <a:ea typeface="+mn-ea"/>
          <a:cs typeface="+mn-cs"/>
        </a:defRPr>
      </a:lvl5pPr>
      <a:lvl6pPr marL="3200400" algn="r" defTabSz="1280160" rtl="1" eaLnBrk="1" latinLnBrk="0" hangingPunct="1">
        <a:defRPr sz="2500" kern="1200">
          <a:solidFill>
            <a:schemeClr val="tx1"/>
          </a:solidFill>
          <a:latin typeface="+mn-lt"/>
          <a:ea typeface="+mn-ea"/>
          <a:cs typeface="+mn-cs"/>
        </a:defRPr>
      </a:lvl6pPr>
      <a:lvl7pPr marL="3840480" algn="r" defTabSz="1280160" rtl="1" eaLnBrk="1" latinLnBrk="0" hangingPunct="1">
        <a:defRPr sz="2500" kern="1200">
          <a:solidFill>
            <a:schemeClr val="tx1"/>
          </a:solidFill>
          <a:latin typeface="+mn-lt"/>
          <a:ea typeface="+mn-ea"/>
          <a:cs typeface="+mn-cs"/>
        </a:defRPr>
      </a:lvl7pPr>
      <a:lvl8pPr marL="4480560" algn="r" defTabSz="1280160" rtl="1" eaLnBrk="1" latinLnBrk="0" hangingPunct="1">
        <a:defRPr sz="2500" kern="1200">
          <a:solidFill>
            <a:schemeClr val="tx1"/>
          </a:solidFill>
          <a:latin typeface="+mn-lt"/>
          <a:ea typeface="+mn-ea"/>
          <a:cs typeface="+mn-cs"/>
        </a:defRPr>
      </a:lvl8pPr>
      <a:lvl9pPr marL="5120640" algn="r" defTabSz="1280160" rtl="1"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936" y="-150248"/>
            <a:ext cx="10692109" cy="15120000"/>
          </a:xfrm>
          <a:prstGeom prst="rect">
            <a:avLst/>
          </a:prstGeom>
        </p:spPr>
      </p:pic>
      <p:sp>
        <p:nvSpPr>
          <p:cNvPr id="6" name="TextBox 5"/>
          <p:cNvSpPr txBox="1"/>
          <p:nvPr/>
        </p:nvSpPr>
        <p:spPr>
          <a:xfrm>
            <a:off x="347110" y="2565980"/>
            <a:ext cx="2344479" cy="338554"/>
          </a:xfrm>
          <a:prstGeom prst="rect">
            <a:avLst/>
          </a:prstGeom>
          <a:noFill/>
          <a:ln>
            <a:solidFill>
              <a:schemeClr val="tx1"/>
            </a:solidFill>
            <a:prstDash val="sysDot"/>
          </a:ln>
        </p:spPr>
        <p:txBody>
          <a:bodyPr wrap="square" rtlCol="1">
            <a:spAutoFit/>
          </a:bodyPr>
          <a:lstStyle/>
          <a:p>
            <a:r>
              <a:rPr lang="fa-IR" sz="1600" b="1" dirty="0">
                <a:effectLst/>
                <a:latin typeface="Bnazanin"/>
                <a:ea typeface="Calibri" panose="020F0502020204030204" pitchFamily="34" charset="0"/>
                <a:cs typeface="B Nazanin" panose="00000400000000000000" pitchFamily="2" charset="-78"/>
              </a:rPr>
              <a:t>فولرین</a:t>
            </a:r>
            <a:endParaRPr lang="fa-IR" sz="900" dirty="0"/>
          </a:p>
        </p:txBody>
      </p:sp>
      <p:sp>
        <p:nvSpPr>
          <p:cNvPr id="8" name="TextBox 7"/>
          <p:cNvSpPr txBox="1"/>
          <p:nvPr/>
        </p:nvSpPr>
        <p:spPr>
          <a:xfrm>
            <a:off x="4803739" y="1576264"/>
            <a:ext cx="4677381" cy="1440160"/>
          </a:xfrm>
          <a:prstGeom prst="rect">
            <a:avLst/>
          </a:prstGeom>
          <a:noFill/>
        </p:spPr>
        <p:txBody>
          <a:bodyPr wrap="square" rtlCol="1">
            <a:spAutoFit/>
          </a:bodyPr>
          <a:lstStyle/>
          <a:p>
            <a:endParaRPr lang="fa-IR" dirty="0"/>
          </a:p>
        </p:txBody>
      </p:sp>
      <p:sp>
        <p:nvSpPr>
          <p:cNvPr id="9" name="TextBox 8"/>
          <p:cNvSpPr txBox="1"/>
          <p:nvPr/>
        </p:nvSpPr>
        <p:spPr>
          <a:xfrm>
            <a:off x="13637" y="4125461"/>
            <a:ext cx="10294006" cy="2074414"/>
          </a:xfrm>
          <a:prstGeom prst="rect">
            <a:avLst/>
          </a:prstGeom>
          <a:solidFill>
            <a:schemeClr val="accent5">
              <a:lumMod val="75000"/>
            </a:schemeClr>
          </a:solidFill>
          <a:ln>
            <a:solidFill>
              <a:srgbClr val="7030A0"/>
            </a:solidFill>
          </a:ln>
        </p:spPr>
        <p:style>
          <a:lnRef idx="1">
            <a:schemeClr val="accent4"/>
          </a:lnRef>
          <a:fillRef idx="3">
            <a:schemeClr val="accent4"/>
          </a:fillRef>
          <a:effectRef idx="2">
            <a:schemeClr val="accent4"/>
          </a:effectRef>
          <a:fontRef idx="minor">
            <a:schemeClr val="lt1"/>
          </a:fontRef>
        </p:style>
        <p:txBody>
          <a:bodyPr wrap="square" rtlCol="1">
            <a:spAutoFit/>
          </a:bodyPr>
          <a:lstStyle/>
          <a:p>
            <a:pPr marL="0" marR="0" algn="just" rtl="1">
              <a:lnSpc>
                <a:spcPct val="115000"/>
              </a:lnSpc>
              <a:spcBef>
                <a:spcPts val="0"/>
              </a:spcBef>
              <a:spcAft>
                <a:spcPts val="1000"/>
              </a:spcAft>
            </a:pPr>
            <a:r>
              <a:rPr lang="fa-IR" sz="1400" dirty="0">
                <a:effectLst/>
                <a:latin typeface="Bnazanin"/>
                <a:ea typeface="Calibri" panose="020F0502020204030204" pitchFamily="34" charset="0"/>
                <a:cs typeface="B Nazanin" panose="00000400000000000000" pitchFamily="2" charset="-78"/>
              </a:rPr>
              <a:t>با وجود تاثیرات مثبت باران </a:t>
            </a:r>
            <a:r>
              <a:rPr lang="ar-SA" sz="1400" dirty="0">
                <a:effectLst/>
                <a:latin typeface="Bnazanin"/>
                <a:ea typeface="Calibri" panose="020F0502020204030204" pitchFamily="34" charset="0"/>
                <a:cs typeface="B Nazanin" panose="00000400000000000000" pitchFamily="2" charset="-78"/>
              </a:rPr>
              <a:t>متاسفانه در برخی مناطق باران آنقدر شدید می شود که سیل عظیمی پدید می آورد و خسارت های سنگینی به وجود می آورد . خانه های بسیاری با این پدیده ویران شده است و انسان های زیادی بر اثر این پدیده جان خود را از دست داده اند .</a:t>
            </a:r>
            <a:r>
              <a:rPr lang="ar-SA" sz="1400" b="1" dirty="0">
                <a:effectLst/>
                <a:latin typeface="Bnazanin"/>
                <a:ea typeface="Calibri" panose="020F0502020204030204" pitchFamily="34" charset="0"/>
                <a:cs typeface="B Nazanin" panose="00000400000000000000" pitchFamily="2" charset="-78"/>
              </a:rPr>
              <a:t> </a:t>
            </a:r>
            <a:r>
              <a:rPr lang="fa-IR" sz="1400" dirty="0">
                <a:effectLst/>
                <a:latin typeface="Bnazanin"/>
                <a:ea typeface="Calibri" panose="020F0502020204030204" pitchFamily="34" charset="0"/>
                <a:cs typeface="B Nazanin" panose="00000400000000000000" pitchFamily="2" charset="-78"/>
              </a:rPr>
              <a:t>سیل سرریز شدن آب است که سبب غرق شدن زمین هایی که در حالت عادی خشک هستند می گردد . این حادثه با آب و امواج قدرتمند همراه است و سبب آسیب شدید به خانه ها و مردم  می شود . همان طور که می دانید در قسمت های شمال کشور حادثه سیل بسیار زیاد رخ می دهد .</a:t>
            </a:r>
            <a:r>
              <a:rPr lang="ar-SA" sz="1400" dirty="0">
                <a:effectLst/>
                <a:latin typeface="Bnazanin"/>
                <a:ea typeface="Calibri" panose="020F0502020204030204" pitchFamily="34" charset="0"/>
                <a:cs typeface="B Nazanin" panose="00000400000000000000" pitchFamily="2" charset="-78"/>
              </a:rPr>
              <a:t> متاسفانه با توجه به اهمیت این موضوع بسیاری از ساختمان ها در برابر سیل مقاومت ندارند . </a:t>
            </a:r>
            <a:r>
              <a:rPr lang="fa-IR" sz="1400" dirty="0">
                <a:solidFill>
                  <a:schemeClr val="bg1"/>
                </a:solidFill>
                <a:effectLst/>
                <a:latin typeface="Calibri" panose="020F0502020204030204" pitchFamily="34" charset="0"/>
                <a:ea typeface="Times New Roman" panose="02020603050405020304" pitchFamily="18" charset="0"/>
                <a:cs typeface="B Nazanin" panose="00000400000000000000" pitchFamily="2" charset="-78"/>
              </a:rPr>
              <a:t>طبیعت اکسیژن رسانی فراوان ، بهبود خلق و خوی ، بهبود خواب ، صانحه عاطفی و... دارد . به نظر می رسد که حتی دیدن عکس طبیعت تاثیرات مثبتی دارد . کتاب ،  علم و دانش را گسترش داده و سبب افزایش مهارت تخیل ، بهبود حافظه ، کاهش استرس ، افزایش تمرکز و سایر مهارت ها می شود . متاسفانه سرانه مطالعه کشور بسیار پایین است و این موضوع نشان می دهد مردم به دلایل گوناگون زمان زیادی را صرف مطالعه نمی کنند .بسیاری از افراد علاقه ای به علوم ندارند و یا به طور مناسب با آن آشنایی ندارند علت این موضوع آن است که آنها علم را به درستی درک نمی کنند و آشنایی درستی با آن ندارند . قطعا اگر عاملی</a:t>
            </a:r>
            <a:r>
              <a:rPr lang="fa-IR" sz="1400" dirty="0">
                <a:solidFill>
                  <a:schemeClr val="bg1"/>
                </a:solidFill>
                <a:effectLst/>
                <a:latin typeface="Bnazanin"/>
                <a:ea typeface="Calibri" panose="020F0502020204030204" pitchFamily="34" charset="0"/>
                <a:cs typeface="B Nazanin" panose="00000400000000000000" pitchFamily="2" charset="-78"/>
              </a:rPr>
              <a:t> </a:t>
            </a:r>
            <a:r>
              <a:rPr lang="fa-IR" sz="1400" dirty="0">
                <a:solidFill>
                  <a:schemeClr val="bg1"/>
                </a:solidFill>
                <a:effectLst/>
                <a:latin typeface="Calibri" panose="020F0502020204030204" pitchFamily="34" charset="0"/>
                <a:ea typeface="Times New Roman" panose="02020603050405020304" pitchFamily="18" charset="0"/>
                <a:cs typeface="B Nazanin" panose="00000400000000000000" pitchFamily="2" charset="-78"/>
              </a:rPr>
              <a:t>سبب شود علوم برای آنها هیجان انگیز و لذت بخش شوند ، آنها به علم ، کتاب و مدرسه علاقه مند خواهند شد و نیز میتوانند</a:t>
            </a:r>
            <a:r>
              <a:rPr lang="ar-SA" sz="1400" dirty="0">
                <a:solidFill>
                  <a:schemeClr val="bg1"/>
                </a:solidFill>
                <a:effectLst/>
                <a:latin typeface="Bnazanin"/>
                <a:ea typeface="Calibri" panose="020F0502020204030204" pitchFamily="34" charset="0"/>
                <a:cs typeface="B Nazanin" panose="00000400000000000000" pitchFamily="2" charset="-78"/>
              </a:rPr>
              <a:t> . </a:t>
            </a:r>
            <a:r>
              <a:rPr lang="fa-IR" sz="1400" dirty="0">
                <a:solidFill>
                  <a:schemeClr val="bg1"/>
                </a:solidFill>
                <a:effectLst/>
                <a:latin typeface="Calibri" panose="020F0502020204030204" pitchFamily="34" charset="0"/>
                <a:ea typeface="Times New Roman" panose="02020603050405020304" pitchFamily="18" charset="0"/>
                <a:cs typeface="B Nazanin" panose="00000400000000000000" pitchFamily="2" charset="-78"/>
              </a:rPr>
              <a:t>مسیر شغلی و آینده خود را به درستی انتخاب کنند . </a:t>
            </a:r>
            <a:endParaRPr lang="en-US" sz="14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11" name="TextBox 10"/>
          <p:cNvSpPr txBox="1"/>
          <p:nvPr/>
        </p:nvSpPr>
        <p:spPr>
          <a:xfrm>
            <a:off x="5160640" y="1728509"/>
            <a:ext cx="5181438" cy="1932837"/>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square" rtlCol="1">
            <a:spAutoFit/>
          </a:bodyPr>
          <a:lstStyle/>
          <a:p>
            <a:pPr marL="0" marR="0" algn="just" rtl="1">
              <a:lnSpc>
                <a:spcPct val="115000"/>
              </a:lnSpc>
              <a:spcBef>
                <a:spcPts val="0"/>
              </a:spcBef>
              <a:spcAft>
                <a:spcPts val="1000"/>
              </a:spcAft>
            </a:pPr>
            <a:r>
              <a:rPr lang="fa-IR" sz="1300" dirty="0">
                <a:effectLst/>
                <a:latin typeface="Bnazanin"/>
                <a:ea typeface="Calibri" panose="020F0502020204030204" pitchFamily="34" charset="0"/>
                <a:cs typeface="B Nazanin" panose="00000400000000000000" pitchFamily="2" charset="-78"/>
              </a:rPr>
              <a:t>پس از جستجو درباره مشکلات گوناگون به مسائل بسیاری برخورد کردم و یکی از این مشکلات سیل بود که آسیب های جانی و مالی فراوانی برای انسان ها دارد. سپس سعی کردم ساختار های مختلف میکروسکوپی را بررسی نمایم و هنگام مطالعه فصل 4 زیست دهم که درباره دستگاه گردش خون بود به یک ساختار مناسب رسیدم . تصمیم گرفتم یک درب با الهام از ساختار دریچه ها طراحی کنم .</a:t>
            </a:r>
            <a:br>
              <a:rPr lang="fa-IR" sz="1300" dirty="0">
                <a:effectLst/>
                <a:latin typeface="Bnazanin"/>
                <a:ea typeface="Calibri" panose="020F0502020204030204" pitchFamily="34" charset="0"/>
                <a:cs typeface="B Nazanin" panose="00000400000000000000" pitchFamily="2" charset="-78"/>
              </a:rPr>
            </a:br>
            <a:r>
              <a:rPr lang="fa-IR" sz="1300" dirty="0">
                <a:effectLst/>
                <a:latin typeface="Bnazanin"/>
                <a:ea typeface="Calibri" panose="020F0502020204030204" pitchFamily="34" charset="0"/>
                <a:cs typeface="B Nazanin" panose="00000400000000000000" pitchFamily="2" charset="-78"/>
              </a:rPr>
              <a:t>همچنین با کاربری مناسب ، به لذت بخش شدن علم برای افراد جامعه پرداختم . در این طرح کوشش شد تا علاوه بر مشکلات ناشی از سیل ، مسئله لذت بخش شدن علوم و گسترش کتاب و کتابخوانی نیز مورد بررسی واقع گردد . به طور کلی تلاش کردم به بهبود برخی مسائل امنیتی و اجتماعی که اخیرا با آنها مواجه شدم بپردازم .</a:t>
            </a:r>
            <a:endParaRPr lang="en-US" sz="13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2" name="TextBox 11"/>
          <p:cNvSpPr txBox="1"/>
          <p:nvPr/>
        </p:nvSpPr>
        <p:spPr>
          <a:xfrm>
            <a:off x="4080520" y="562010"/>
            <a:ext cx="5546185" cy="369332"/>
          </a:xfrm>
          <a:prstGeom prst="rect">
            <a:avLst/>
          </a:prstGeom>
          <a:noFill/>
          <a:ln>
            <a:solidFill>
              <a:schemeClr val="tx1"/>
            </a:solidFill>
            <a:prstDash val="sysDot"/>
          </a:ln>
        </p:spPr>
        <p:txBody>
          <a:bodyPr wrap="square" rtlCol="1">
            <a:spAutoFit/>
          </a:bodyPr>
          <a:lstStyle/>
          <a:p>
            <a:r>
              <a:rPr lang="fa-IR" sz="1800" dirty="0">
                <a:solidFill>
                  <a:srgbClr val="000000"/>
                </a:solidFill>
                <a:effectLst/>
                <a:ea typeface="Calibri" panose="020F0502020204030204" pitchFamily="34" charset="0"/>
                <a:cs typeface="B Nazanin" panose="00000400000000000000" pitchFamily="2" charset="-78"/>
              </a:rPr>
              <a:t>طراحی پارک نوین با رویکرد لانه کبوتری</a:t>
            </a:r>
            <a:r>
              <a:rPr lang="fa-IR" sz="1800" dirty="0">
                <a:cs typeface="B Nazanin" panose="00000400000000000000" pitchFamily="2" charset="-78"/>
              </a:rPr>
              <a:t> </a:t>
            </a:r>
          </a:p>
        </p:txBody>
      </p:sp>
      <p:sp>
        <p:nvSpPr>
          <p:cNvPr id="13" name="TextBox 12"/>
          <p:cNvSpPr txBox="1"/>
          <p:nvPr/>
        </p:nvSpPr>
        <p:spPr>
          <a:xfrm>
            <a:off x="584928" y="562010"/>
            <a:ext cx="2415471" cy="461665"/>
          </a:xfrm>
          <a:prstGeom prst="rect">
            <a:avLst/>
          </a:prstGeom>
          <a:noFill/>
          <a:ln>
            <a:solidFill>
              <a:schemeClr val="tx1"/>
            </a:solidFill>
            <a:prstDash val="sysDot"/>
          </a:ln>
        </p:spPr>
        <p:txBody>
          <a:bodyPr wrap="square" rtlCol="1">
            <a:spAutoFit/>
          </a:bodyPr>
          <a:lstStyle/>
          <a:p>
            <a:r>
              <a:rPr lang="fa-IR" sz="2400" dirty="0">
                <a:cs typeface="B Nazanin" panose="00000400000000000000" pitchFamily="2" charset="-78"/>
              </a:rPr>
              <a:t>سرکار خانم برکئی</a:t>
            </a:r>
          </a:p>
        </p:txBody>
      </p:sp>
      <p:sp>
        <p:nvSpPr>
          <p:cNvPr id="14" name="TextBox 13"/>
          <p:cNvSpPr txBox="1"/>
          <p:nvPr/>
        </p:nvSpPr>
        <p:spPr>
          <a:xfrm>
            <a:off x="347110" y="1391598"/>
            <a:ext cx="2322466" cy="369332"/>
          </a:xfrm>
          <a:prstGeom prst="rect">
            <a:avLst/>
          </a:prstGeom>
          <a:noFill/>
          <a:ln>
            <a:solidFill>
              <a:schemeClr val="tx1"/>
            </a:solidFill>
            <a:prstDash val="sysDot"/>
          </a:ln>
        </p:spPr>
        <p:txBody>
          <a:bodyPr wrap="square" rtlCol="1">
            <a:spAutoFit/>
          </a:bodyPr>
          <a:lstStyle/>
          <a:p>
            <a:r>
              <a:rPr lang="fa-IR" sz="1800" b="1">
                <a:effectLst/>
                <a:latin typeface="Bnazanin"/>
                <a:ea typeface="Calibri" panose="020F0502020204030204" pitchFamily="34" charset="0"/>
                <a:cs typeface="B Nazanin" panose="00000400000000000000" pitchFamily="2" charset="-78"/>
              </a:rPr>
              <a:t>دریچه لانه کبوتری </a:t>
            </a:r>
            <a:endParaRPr lang="fa-IR" sz="1000" dirty="0"/>
          </a:p>
        </p:txBody>
      </p:sp>
      <p:sp>
        <p:nvSpPr>
          <p:cNvPr id="15" name="TextBox 14"/>
          <p:cNvSpPr txBox="1"/>
          <p:nvPr/>
        </p:nvSpPr>
        <p:spPr>
          <a:xfrm>
            <a:off x="325097" y="1974237"/>
            <a:ext cx="2344479" cy="369332"/>
          </a:xfrm>
          <a:prstGeom prst="rect">
            <a:avLst/>
          </a:prstGeom>
          <a:noFill/>
          <a:ln>
            <a:solidFill>
              <a:schemeClr val="tx1"/>
            </a:solidFill>
            <a:prstDash val="sysDot"/>
          </a:ln>
        </p:spPr>
        <p:txBody>
          <a:bodyPr wrap="square" rtlCol="1">
            <a:spAutoFit/>
          </a:bodyPr>
          <a:lstStyle/>
          <a:p>
            <a:r>
              <a:rPr lang="fa-IR" sz="1800" b="1">
                <a:effectLst/>
                <a:latin typeface="Bnazanin"/>
                <a:ea typeface="Calibri" panose="020F0502020204030204" pitchFamily="34" charset="0"/>
                <a:cs typeface="B Nazanin" panose="00000400000000000000" pitchFamily="2" charset="-78"/>
              </a:rPr>
              <a:t>پارک علوم </a:t>
            </a:r>
            <a:endParaRPr lang="fa-IR" sz="1000" dirty="0"/>
          </a:p>
        </p:txBody>
      </p:sp>
      <p:sp>
        <p:nvSpPr>
          <p:cNvPr id="16" name="TextBox 15"/>
          <p:cNvSpPr txBox="1"/>
          <p:nvPr/>
        </p:nvSpPr>
        <p:spPr>
          <a:xfrm>
            <a:off x="68691" y="6760840"/>
            <a:ext cx="5223784" cy="3616375"/>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1">
            <a:spAutoFit/>
          </a:bodyPr>
          <a:lstStyle/>
          <a:p>
            <a:r>
              <a:rPr lang="ar-SA" sz="1200" dirty="0"/>
              <a:t>فاز اول ( به دنبال مشکلات و روش های حل آنها ) : پس ا</a:t>
            </a:r>
            <a:r>
              <a:rPr lang="fa-IR" sz="1200" dirty="0"/>
              <a:t>ز یافتن اطلاعات اولیه </a:t>
            </a:r>
            <a:r>
              <a:rPr lang="ar-SA" sz="1200" dirty="0"/>
              <a:t>متوجه شدم سیل آثار منفی زیادی بر مناطق گوناگون از جمله شمال کشور می گذارد. </a:t>
            </a:r>
            <a:endParaRPr lang="en-US" sz="1200" dirty="0"/>
          </a:p>
          <a:p>
            <a:r>
              <a:rPr lang="ar-SA" sz="1200" dirty="0"/>
              <a:t>فاز دوم (تحقیق و بررسی برای حل مشکل ) :با مطالعه فصل چهارم زیست دهم متوجه شدم دریچه های قلب و همچنین دریچه های لانه کبوتری موجود در رگ ها از برگشت خون به قسمت قبل جلوگیری می کنند .</a:t>
            </a:r>
            <a:endParaRPr lang="en-US" sz="1200" dirty="0"/>
          </a:p>
          <a:p>
            <a:r>
              <a:rPr lang="ar-SA" sz="1200" dirty="0"/>
              <a:t>فاز سوم ( تعیین کاربری ساختمان ) : در کنار این موارد به مسائل روانشناسی و اجتماعی موجود در جامعه پرداختم تا کاربری مناسب این مکان را تعیین کنم . به این نتیجه رسیدم که اگر این پروژه یک پارک نوین یا به عبارتی پارک علوم باشد که دارای یک کتابخانه سبز نیز باشد ، این ویژگی ها را در بر خواهد داشت .                     </a:t>
            </a:r>
            <a:endParaRPr lang="en-US" sz="1200" dirty="0"/>
          </a:p>
          <a:p>
            <a:r>
              <a:rPr lang="ar-SA" sz="1200" dirty="0"/>
              <a:t>فاز چهارم (چگونگی فرم ساختمان و تعیین مکان دقیق برای ساخت ساختمان) : پس از تحقیقات یک ساختار شیمیایی کروی پیدا کردم که نام آن فولرین است . تصمیم گرفتم فرم آن را به شکل نیم کره روی ساختمان اجرا کنم . در وسط سوراخ های نما از سلول خورشیدی شیشه ای استفاده گردیده شده .</a:t>
            </a:r>
            <a:endParaRPr lang="en-US" sz="1200" dirty="0"/>
          </a:p>
          <a:p>
            <a:r>
              <a:rPr lang="ar-SA" sz="1200" dirty="0"/>
              <a:t>فاز پنجم ( کشیدن پلان ) : در این مرحله کشیدن پلان ها انجام شد که با برنامه اتوکد صورت گرفت. زیربنا حدود 1750 متر مربع در نظر گرفته شد که هر طبقه به مقطع دایره ای شکل دارد .</a:t>
            </a:r>
            <a:endParaRPr lang="en-US" sz="1200" dirty="0"/>
          </a:p>
          <a:p>
            <a:r>
              <a:rPr lang="ar-SA" sz="1200" dirty="0"/>
              <a:t>فاز ششم (تعیین جزئیات نهایی) : بررسی ها و مطالعات نشان میدهد که باید سیستم ویژه ای برای مواقع سیل طراحی گردد بدین منظور، به توضیح هر بخش پرداختم . </a:t>
            </a:r>
            <a:endParaRPr lang="en-US" sz="1200" dirty="0"/>
          </a:p>
          <a:p>
            <a:r>
              <a:rPr lang="ar-SA" sz="1200" dirty="0"/>
              <a:t>فاز هفتم : ساخت ماکت</a:t>
            </a:r>
            <a:r>
              <a:rPr lang="fa-IR" sz="1200"/>
              <a:t> و طراحی سایت پلان .</a:t>
            </a:r>
            <a:endParaRPr lang="en-US" sz="1200" dirty="0"/>
          </a:p>
          <a:p>
            <a:endParaRPr lang="fa-IR" dirty="0"/>
          </a:p>
        </p:txBody>
      </p:sp>
      <p:sp>
        <p:nvSpPr>
          <p:cNvPr id="17" name="TextBox 16"/>
          <p:cNvSpPr txBox="1"/>
          <p:nvPr/>
        </p:nvSpPr>
        <p:spPr>
          <a:xfrm>
            <a:off x="6312768" y="6760840"/>
            <a:ext cx="3385945" cy="3539430"/>
          </a:xfrm>
          <a:prstGeom prst="rect">
            <a:avLst/>
          </a:prstGeom>
          <a:solidFill>
            <a:schemeClr val="accent5">
              <a:lumMod val="40000"/>
              <a:lumOff val="60000"/>
            </a:schemeClr>
          </a:solidFill>
          <a:ln/>
        </p:spPr>
        <p:style>
          <a:lnRef idx="1">
            <a:schemeClr val="accent1"/>
          </a:lnRef>
          <a:fillRef idx="2">
            <a:schemeClr val="accent1"/>
          </a:fillRef>
          <a:effectRef idx="1">
            <a:schemeClr val="accent1"/>
          </a:effectRef>
          <a:fontRef idx="minor">
            <a:schemeClr val="dk1"/>
          </a:fontRef>
        </p:style>
        <p:txBody>
          <a:bodyPr wrap="square" rtlCol="1">
            <a:spAutoFit/>
          </a:bodyPr>
          <a:lstStyle/>
          <a:p>
            <a:r>
              <a:rPr lang="fa-IR" sz="1400" dirty="0">
                <a:solidFill>
                  <a:srgbClr val="000000"/>
                </a:solidFill>
                <a:effectLst/>
                <a:latin typeface="Bnazanin"/>
                <a:ea typeface="Times New Roman" panose="02020603050405020304" pitchFamily="18" charset="0"/>
                <a:cs typeface="B Nazanin" panose="00000400000000000000" pitchFamily="2" charset="-78"/>
              </a:rPr>
              <a:t>1- با توجه به کاربری و نتایج بدست آمده شهر رامسر در استان گیلان به عنوان محل انجام پروژه انتخاب شد. زیرا این شهر بسیار سیل خیز است و همچنین شرایط مناسبی دارد به طور مثال نور خورشید برای تامین انرژی ساختمان بسیار مناسب است . همچنین از نظر گردشگری ، این شهر دارای مناطق گوناگون تاریخی و همچنین دریا است که افراد زیادی را به سمت خود جذب می کند . پوشش گیاهی این ناحیه برای تامین گیاهان کتابخانه سبز و دیواره ها مناسب است .</a:t>
            </a:r>
            <a:r>
              <a:rPr lang="en-US" sz="1400" dirty="0">
                <a:solidFill>
                  <a:srgbClr val="000000"/>
                </a:solidFill>
                <a:effectLst/>
                <a:latin typeface="Bnazanin"/>
                <a:ea typeface="Times New Roman" panose="02020603050405020304" pitchFamily="18" charset="0"/>
                <a:cs typeface="B Nazanin" panose="00000400000000000000" pitchFamily="2" charset="-78"/>
              </a:rPr>
              <a:t>                       </a:t>
            </a:r>
            <a:endParaRPr lang="fa-IR" sz="1400" dirty="0">
              <a:solidFill>
                <a:srgbClr val="000000"/>
              </a:solidFill>
              <a:effectLst/>
              <a:latin typeface="Bnazanin"/>
              <a:ea typeface="Times New Roman" panose="02020603050405020304" pitchFamily="18" charset="0"/>
              <a:cs typeface="B Nazanin" panose="00000400000000000000" pitchFamily="2" charset="-78"/>
            </a:endParaRPr>
          </a:p>
          <a:p>
            <a:r>
              <a:rPr lang="fa-IR" sz="1400" dirty="0">
                <a:solidFill>
                  <a:srgbClr val="000000"/>
                </a:solidFill>
                <a:latin typeface="Bnazanin"/>
                <a:ea typeface="Times New Roman" panose="02020603050405020304" pitchFamily="18" charset="0"/>
                <a:cs typeface="B Nazanin" panose="00000400000000000000" pitchFamily="2" charset="-78"/>
              </a:rPr>
              <a:t>2- </a:t>
            </a:r>
            <a:r>
              <a:rPr lang="fa-IR" sz="1400" dirty="0">
                <a:solidFill>
                  <a:srgbClr val="000000"/>
                </a:solidFill>
                <a:effectLst/>
                <a:latin typeface="Bnazanin"/>
                <a:ea typeface="Times New Roman" panose="02020603050405020304" pitchFamily="18" charset="0"/>
                <a:cs typeface="B Nazanin" panose="00000400000000000000" pitchFamily="2" charset="-78"/>
              </a:rPr>
              <a:t>به دلیل آنکه کاربری در رابطه با با علم بوده است ، لذا نمای ساختمان با الهام گرفتن از ساختار شیمیایی ماده ای به نام فولرین در نظر گرفته شد . </a:t>
            </a:r>
            <a:r>
              <a:rPr lang="en-US" sz="1400" dirty="0">
                <a:solidFill>
                  <a:srgbClr val="000000"/>
                </a:solidFill>
                <a:effectLst/>
                <a:latin typeface="Bnazanin"/>
                <a:ea typeface="Times New Roman" panose="02020603050405020304" pitchFamily="18" charset="0"/>
                <a:cs typeface="B Nazanin" panose="00000400000000000000" pitchFamily="2" charset="-78"/>
              </a:rPr>
              <a:t> </a:t>
            </a:r>
            <a:endParaRPr lang="fa-IR" sz="1400" dirty="0">
              <a:solidFill>
                <a:srgbClr val="000000"/>
              </a:solidFill>
              <a:effectLst/>
              <a:latin typeface="Bnazanin"/>
              <a:ea typeface="Times New Roman" panose="02020603050405020304" pitchFamily="18" charset="0"/>
              <a:cs typeface="B Nazanin" panose="00000400000000000000" pitchFamily="2" charset="-78"/>
            </a:endParaRPr>
          </a:p>
          <a:p>
            <a:r>
              <a:rPr lang="fa-IR" sz="1400" dirty="0">
                <a:solidFill>
                  <a:srgbClr val="000000"/>
                </a:solidFill>
                <a:latin typeface="Bnazanin"/>
                <a:ea typeface="Times New Roman" panose="02020603050405020304" pitchFamily="18" charset="0"/>
                <a:cs typeface="B Nazanin" panose="00000400000000000000" pitchFamily="2" charset="-78"/>
              </a:rPr>
              <a:t>3- </a:t>
            </a:r>
            <a:r>
              <a:rPr lang="fa-IR" sz="1400" dirty="0">
                <a:solidFill>
                  <a:srgbClr val="000000"/>
                </a:solidFill>
                <a:effectLst/>
                <a:latin typeface="Bnazanin"/>
                <a:ea typeface="Times New Roman" panose="02020603050405020304" pitchFamily="18" charset="0"/>
                <a:cs typeface="B Nazanin" panose="00000400000000000000" pitchFamily="2" charset="-78"/>
              </a:rPr>
              <a:t>درب به شکل لوله ای دارای سه دریچه که از دریچه    لانه کبوتری موجود در برخی رگ ها و کمک گرفتن از ساختار دریچه مصنوعی قلب جهت قابل ساخت بودن طرح ، برای کاهش آثار منفی سیل طراحی شد .</a:t>
            </a:r>
          </a:p>
        </p:txBody>
      </p:sp>
      <p:sp>
        <p:nvSpPr>
          <p:cNvPr id="19" name="TextBox 18"/>
          <p:cNvSpPr txBox="1"/>
          <p:nvPr/>
        </p:nvSpPr>
        <p:spPr>
          <a:xfrm>
            <a:off x="51115" y="13241560"/>
            <a:ext cx="8825199" cy="1015663"/>
          </a:xfrm>
          <a:prstGeom prst="rect">
            <a:avLst/>
          </a:prstGeom>
          <a:noFill/>
          <a:ln>
            <a:noFill/>
            <a:prstDash val="sysDot"/>
          </a:ln>
        </p:spPr>
        <p:txBody>
          <a:bodyPr wrap="square" rtlCol="1">
            <a:spAutoFit/>
          </a:bodyPr>
          <a:lstStyle/>
          <a:p>
            <a:r>
              <a:rPr lang="fa-IR" sz="2000" dirty="0"/>
              <a:t>ابراهیمی ، محمد ؛ انصاری ، مریم ؛ آل محمد ، سید علی ؛ ساری ، علیرضا ؛ علوی ، الهه ؛ فخریان ، بهمن ؛ کرام الدینی ، محمد ، زیست دهم ، شرکت چاپ و نشر کتاب های درسی ایران "سهامی خاص" ، چاپ ششم ، 1400 ، صفحه 48 - 49 - 55 - 58 – 59</a:t>
            </a:r>
            <a:endParaRPr lang="en-US" sz="2000" dirty="0"/>
          </a:p>
        </p:txBody>
      </p:sp>
      <p:sp>
        <p:nvSpPr>
          <p:cNvPr id="20" name="TextBox 19"/>
          <p:cNvSpPr txBox="1"/>
          <p:nvPr/>
        </p:nvSpPr>
        <p:spPr>
          <a:xfrm>
            <a:off x="310915" y="11258285"/>
            <a:ext cx="9768320" cy="1047979"/>
          </a:xfrm>
          <a:prstGeom prst="rect">
            <a:avLst/>
          </a:prstGeom>
          <a:noFill/>
          <a:ln>
            <a:noFill/>
            <a:prstDash val="sysDot"/>
          </a:ln>
        </p:spPr>
        <p:txBody>
          <a:bodyPr wrap="square" rtlCol="1">
            <a:spAutoFit/>
          </a:bodyPr>
          <a:lstStyle/>
          <a:p>
            <a:pPr marL="0" marR="0" algn="just" rtl="1">
              <a:lnSpc>
                <a:spcPct val="115000"/>
              </a:lnSpc>
              <a:spcBef>
                <a:spcPts val="0"/>
              </a:spcBef>
              <a:spcAft>
                <a:spcPts val="1000"/>
              </a:spcAft>
            </a:pPr>
            <a:r>
              <a:rPr lang="fa-IR" sz="1800" dirty="0">
                <a:effectLst/>
                <a:latin typeface="Bnazanin"/>
                <a:ea typeface="Calibri" panose="020F0502020204030204" pitchFamily="34" charset="0"/>
                <a:cs typeface="B Nazanin" panose="00000400000000000000" pitchFamily="2" charset="-78"/>
              </a:rPr>
              <a:t>با توجه به سیل خیز بودن بسیاری از مناطق موجود در کشور ، باید اقدامات پیشگیرانه ای صورت گیرد تا هموطنان به خطر نیفتند . در این پروژه تلاش شد تا سیستم مناسبی برای این مناطق طراحی گردد . همچنین سعی شد تا علم برای افراد به ویژه دانش آموزان مفرح باشد . در این طرح سیستم هایی که استفاده می شد و سیستم جدید در بخش درب ورودی طراحی شد ، مورد استفاده قرار گرفت .</a:t>
            </a:r>
            <a:r>
              <a:rPr lang="fa-IR" sz="1800" b="1" dirty="0">
                <a:effectLst/>
                <a:latin typeface="Bnazanin"/>
                <a:ea typeface="Calibri" panose="020F0502020204030204" pitchFamily="34" charset="0"/>
                <a:cs typeface="B Nazanin" panose="00000400000000000000" pitchFamily="2" charset="-78"/>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746643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TotalTime>
  <Words>1031</Words>
  <Application>Microsoft Office PowerPoint</Application>
  <PresentationFormat>A3 Paper (297x420 mm)</PresentationFormat>
  <Paragraphs>19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Bnazanin</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zahara karimian</dc:creator>
  <cp:lastModifiedBy>Ayda Salemi</cp:lastModifiedBy>
  <cp:revision>27</cp:revision>
  <dcterms:created xsi:type="dcterms:W3CDTF">2022-03-02T04:39:25Z</dcterms:created>
  <dcterms:modified xsi:type="dcterms:W3CDTF">2022-04-27T20:01:31Z</dcterms:modified>
</cp:coreProperties>
</file>